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  <p15:guide id="4" pos="164" userDrawn="1">
          <p15:clr>
            <a:srgbClr val="A4A3A4"/>
          </p15:clr>
        </p15:guide>
        <p15:guide id="5" orient="horz" pos="1963" userDrawn="1">
          <p15:clr>
            <a:srgbClr val="A4A3A4"/>
          </p15:clr>
        </p15:guide>
        <p15:guide id="6" pos="4156" userDrawn="1">
          <p15:clr>
            <a:srgbClr val="A4A3A4"/>
          </p15:clr>
        </p15:guide>
        <p15:guide id="7" orient="horz" pos="2258" userDrawn="1">
          <p15:clr>
            <a:srgbClr val="A4A3A4"/>
          </p15:clr>
        </p15:guide>
        <p15:guide id="8" orient="horz" pos="5932" userDrawn="1">
          <p15:clr>
            <a:srgbClr val="A4A3A4"/>
          </p15:clr>
        </p15:guide>
        <p15:guide id="9" orient="horz" pos="308" userDrawn="1">
          <p15:clr>
            <a:srgbClr val="A4A3A4"/>
          </p15:clr>
        </p15:guide>
        <p15:guide id="10" orient="horz" pos="2871" userDrawn="1">
          <p15:clr>
            <a:srgbClr val="A4A3A4"/>
          </p15:clr>
        </p15:guide>
        <p15:guide id="11" orient="horz" pos="2984" userDrawn="1">
          <p15:clr>
            <a:srgbClr val="A4A3A4"/>
          </p15:clr>
        </p15:guide>
        <p15:guide id="12" orient="horz" pos="53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7D5B"/>
    <a:srgbClr val="9FA983"/>
    <a:srgbClr val="2D2D2D"/>
    <a:srgbClr val="C4C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8" autoAdjust="0"/>
    <p:restoredTop sz="94660"/>
  </p:normalViewPr>
  <p:slideViewPr>
    <p:cSldViewPr snapToGrid="0">
      <p:cViewPr>
        <p:scale>
          <a:sx n="80" d="100"/>
          <a:sy n="80" d="100"/>
        </p:scale>
        <p:origin x="2634" y="-360"/>
      </p:cViewPr>
      <p:guideLst>
        <p:guide pos="2160"/>
        <p:guide orient="horz" pos="3120"/>
        <p:guide pos="164"/>
        <p:guide orient="horz" pos="1963"/>
        <p:guide pos="4156"/>
        <p:guide orient="horz" pos="2258"/>
        <p:guide orient="horz" pos="5932"/>
        <p:guide orient="horz" pos="308"/>
        <p:guide orient="horz" pos="2871"/>
        <p:guide orient="horz" pos="2984"/>
        <p:guide orient="horz" pos="53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Haspecker" userId="ba87f2e4-2396-4047-a24d-e5838ca7978e" providerId="ADAL" clId="{875F7225-87DA-4433-9EDF-98F3DC87881B}"/>
    <pc:docChg chg="undo custSel modSld">
      <pc:chgData name="Christian Haspecker" userId="ba87f2e4-2396-4047-a24d-e5838ca7978e" providerId="ADAL" clId="{875F7225-87DA-4433-9EDF-98F3DC87881B}" dt="2024-06-26T12:06:14.958" v="605" actId="14100"/>
      <pc:docMkLst>
        <pc:docMk/>
      </pc:docMkLst>
      <pc:sldChg chg="modSp mod">
        <pc:chgData name="Christian Haspecker" userId="ba87f2e4-2396-4047-a24d-e5838ca7978e" providerId="ADAL" clId="{875F7225-87DA-4433-9EDF-98F3DC87881B}" dt="2024-06-26T12:06:14.958" v="605" actId="14100"/>
        <pc:sldMkLst>
          <pc:docMk/>
          <pc:sldMk cId="767286782" sldId="256"/>
        </pc:sldMkLst>
        <pc:spChg chg="mod">
          <ac:chgData name="Christian Haspecker" userId="ba87f2e4-2396-4047-a24d-e5838ca7978e" providerId="ADAL" clId="{875F7225-87DA-4433-9EDF-98F3DC87881B}" dt="2024-06-26T12:06:14.958" v="605" actId="14100"/>
          <ac:spMkLst>
            <pc:docMk/>
            <pc:sldMk cId="767286782" sldId="256"/>
            <ac:spMk id="8" creationId="{4C28B7C1-7B10-B0F2-CD20-29650219DB9C}"/>
          </ac:spMkLst>
        </pc:spChg>
        <pc:spChg chg="mod">
          <ac:chgData name="Christian Haspecker" userId="ba87f2e4-2396-4047-a24d-e5838ca7978e" providerId="ADAL" clId="{875F7225-87DA-4433-9EDF-98F3DC87881B}" dt="2024-06-26T11:13:13.045" v="136" actId="255"/>
          <ac:spMkLst>
            <pc:docMk/>
            <pc:sldMk cId="767286782" sldId="256"/>
            <ac:spMk id="11" creationId="{2E7E9F30-B142-BC62-EEA4-D2A01D390DB7}"/>
          </ac:spMkLst>
        </pc:spChg>
      </pc:sldChg>
      <pc:sldChg chg="modSp mod">
        <pc:chgData name="Christian Haspecker" userId="ba87f2e4-2396-4047-a24d-e5838ca7978e" providerId="ADAL" clId="{875F7225-87DA-4433-9EDF-98F3DC87881B}" dt="2024-06-26T12:05:58.999" v="600" actId="14100"/>
        <pc:sldMkLst>
          <pc:docMk/>
          <pc:sldMk cId="1907720148" sldId="257"/>
        </pc:sldMkLst>
        <pc:spChg chg="mod">
          <ac:chgData name="Christian Haspecker" userId="ba87f2e4-2396-4047-a24d-e5838ca7978e" providerId="ADAL" clId="{875F7225-87DA-4433-9EDF-98F3DC87881B}" dt="2024-06-26T11:15:18.504" v="192" actId="1036"/>
          <ac:spMkLst>
            <pc:docMk/>
            <pc:sldMk cId="1907720148" sldId="257"/>
            <ac:spMk id="8" creationId="{5B18134A-17B7-E5C9-5746-BD33958FF3E6}"/>
          </ac:spMkLst>
        </pc:spChg>
        <pc:spChg chg="mod">
          <ac:chgData name="Christian Haspecker" userId="ba87f2e4-2396-4047-a24d-e5838ca7978e" providerId="ADAL" clId="{875F7225-87DA-4433-9EDF-98F3DC87881B}" dt="2024-06-26T11:18:59.762" v="338" actId="122"/>
          <ac:spMkLst>
            <pc:docMk/>
            <pc:sldMk cId="1907720148" sldId="257"/>
            <ac:spMk id="13" creationId="{55A76B51-E6E0-2CCD-C238-93E27E95431A}"/>
          </ac:spMkLst>
        </pc:spChg>
        <pc:spChg chg="mod">
          <ac:chgData name="Christian Haspecker" userId="ba87f2e4-2396-4047-a24d-e5838ca7978e" providerId="ADAL" clId="{875F7225-87DA-4433-9EDF-98F3DC87881B}" dt="2024-06-26T11:44:45.235" v="489" actId="255"/>
          <ac:spMkLst>
            <pc:docMk/>
            <pc:sldMk cId="1907720148" sldId="257"/>
            <ac:spMk id="14" creationId="{CC9700ED-8C19-0497-DA04-9FB080723503}"/>
          </ac:spMkLst>
        </pc:spChg>
        <pc:spChg chg="mod">
          <ac:chgData name="Christian Haspecker" userId="ba87f2e4-2396-4047-a24d-e5838ca7978e" providerId="ADAL" clId="{875F7225-87DA-4433-9EDF-98F3DC87881B}" dt="2024-06-26T11:19:09.293" v="352" actId="1035"/>
          <ac:spMkLst>
            <pc:docMk/>
            <pc:sldMk cId="1907720148" sldId="257"/>
            <ac:spMk id="15" creationId="{62C821B4-88C1-33E7-D6FC-8D87EDBB22F3}"/>
          </ac:spMkLst>
        </pc:spChg>
        <pc:spChg chg="mod">
          <ac:chgData name="Christian Haspecker" userId="ba87f2e4-2396-4047-a24d-e5838ca7978e" providerId="ADAL" clId="{875F7225-87DA-4433-9EDF-98F3DC87881B}" dt="2024-06-26T11:50:23.338" v="514" actId="14100"/>
          <ac:spMkLst>
            <pc:docMk/>
            <pc:sldMk cId="1907720148" sldId="257"/>
            <ac:spMk id="16" creationId="{CD8B70C7-FA74-2764-AE35-592CB296AAAF}"/>
          </ac:spMkLst>
        </pc:spChg>
        <pc:spChg chg="mod">
          <ac:chgData name="Christian Haspecker" userId="ba87f2e4-2396-4047-a24d-e5838ca7978e" providerId="ADAL" clId="{875F7225-87DA-4433-9EDF-98F3DC87881B}" dt="2024-06-26T11:54:26.824" v="597" actId="948"/>
          <ac:spMkLst>
            <pc:docMk/>
            <pc:sldMk cId="1907720148" sldId="257"/>
            <ac:spMk id="17" creationId="{F9AC1DC6-7EA2-3659-43B2-D7BB7A64D809}"/>
          </ac:spMkLst>
        </pc:spChg>
        <pc:spChg chg="mod">
          <ac:chgData name="Christian Haspecker" userId="ba87f2e4-2396-4047-a24d-e5838ca7978e" providerId="ADAL" clId="{875F7225-87DA-4433-9EDF-98F3DC87881B}" dt="2024-06-26T12:05:58.999" v="600" actId="14100"/>
          <ac:spMkLst>
            <pc:docMk/>
            <pc:sldMk cId="1907720148" sldId="257"/>
            <ac:spMk id="20" creationId="{E9B5770C-3730-D0F0-5E4D-7700B6F23010}"/>
          </ac:spMkLst>
        </pc:spChg>
        <pc:spChg chg="mod">
          <ac:chgData name="Christian Haspecker" userId="ba87f2e4-2396-4047-a24d-e5838ca7978e" providerId="ADAL" clId="{875F7225-87DA-4433-9EDF-98F3DC87881B}" dt="2024-06-26T11:54:47.022" v="599" actId="14100"/>
          <ac:spMkLst>
            <pc:docMk/>
            <pc:sldMk cId="1907720148" sldId="257"/>
            <ac:spMk id="22" creationId="{CF41A754-FBCF-C540-F027-14AC5660CD71}"/>
          </ac:spMkLst>
        </pc:spChg>
        <pc:picChg chg="mod">
          <ac:chgData name="Christian Haspecker" userId="ba87f2e4-2396-4047-a24d-e5838ca7978e" providerId="ADAL" clId="{875F7225-87DA-4433-9EDF-98F3DC87881B}" dt="2024-06-26T11:14:57.452" v="157" actId="14100"/>
          <ac:picMkLst>
            <pc:docMk/>
            <pc:sldMk cId="1907720148" sldId="257"/>
            <ac:picMk id="7" creationId="{44D8AC8D-15A6-91B6-B369-03310666E01A}"/>
          </ac:picMkLst>
        </pc:picChg>
        <pc:picChg chg="mod">
          <ac:chgData name="Christian Haspecker" userId="ba87f2e4-2396-4047-a24d-e5838ca7978e" providerId="ADAL" clId="{875F7225-87DA-4433-9EDF-98F3DC87881B}" dt="2024-06-26T11:15:04.708" v="182" actId="1037"/>
          <ac:picMkLst>
            <pc:docMk/>
            <pc:sldMk cId="1907720148" sldId="257"/>
            <ac:picMk id="12" creationId="{DC2EBD8E-25E7-5E51-4862-57342A9CE7C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A0666-6717-435F-9BDB-F76FD7DF833A}" type="datetimeFigureOut">
              <a:rPr lang="de-DE" smtClean="0"/>
              <a:t>17.07.2024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1F36B-2452-4B99-8887-9D28BC12A7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70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1F36B-2452-4B99-8887-9D28BC12A79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39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1F36B-2452-4B99-8887-9D28BC12A79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17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5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2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0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7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9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0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5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94500A-5709-41B9-B062-A546C1FE0DF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76A5FF-78C7-48BA-903D-F54C3A728DA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0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@theunified_TKUC/video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llo@theUnified.de" TargetMode="External"/><Relationship Id="rId5" Type="http://schemas.openxmlformats.org/officeDocument/2006/relationships/hyperlink" Target="http://www.theunified.de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reenshot, Grafiken, Grafikdesign enthält.&#10;&#10;Automatisch generierte Beschreibung">
            <a:extLst>
              <a:ext uri="{FF2B5EF4-FFF2-40B4-BE49-F238E27FC236}">
                <a16:creationId xmlns:a16="http://schemas.microsoft.com/office/drawing/2014/main" id="{45DC1FC5-ABAE-989E-B6E4-167FF55E5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71341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C0F871A-6A84-EBB8-13FC-147124C64092}"/>
              </a:ext>
            </a:extLst>
          </p:cNvPr>
          <p:cNvSpPr txBox="1"/>
          <p:nvPr/>
        </p:nvSpPr>
        <p:spPr>
          <a:xfrm>
            <a:off x="3617843" y="1097279"/>
            <a:ext cx="280681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Ihr</a:t>
            </a:r>
            <a:r>
              <a:rPr lang="en-US" sz="1600" dirty="0">
                <a:solidFill>
                  <a:schemeClr val="bg1"/>
                </a:solidFill>
              </a:rPr>
              <a:t> Navigator der IT-</a:t>
            </a:r>
            <a:r>
              <a:rPr lang="en-US" sz="1600" dirty="0" err="1">
                <a:solidFill>
                  <a:schemeClr val="bg1"/>
                </a:solidFill>
              </a:rPr>
              <a:t>Sicherheit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C5A9159-8320-CFE6-B111-A536F429937E}"/>
              </a:ext>
            </a:extLst>
          </p:cNvPr>
          <p:cNvSpPr txBox="1"/>
          <p:nvPr/>
        </p:nvSpPr>
        <p:spPr>
          <a:xfrm>
            <a:off x="151075" y="333489"/>
            <a:ext cx="3013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NIS-2 in </a:t>
            </a:r>
            <a:r>
              <a:rPr lang="en-US" sz="2800" dirty="0" err="1">
                <a:solidFill>
                  <a:schemeClr val="bg1"/>
                </a:solidFill>
              </a:rPr>
              <a:t>Kurzform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C28B7C1-7B10-B0F2-CD20-29650219DB9C}"/>
              </a:ext>
            </a:extLst>
          </p:cNvPr>
          <p:cNvSpPr/>
          <p:nvPr/>
        </p:nvSpPr>
        <p:spPr>
          <a:xfrm>
            <a:off x="0" y="3116687"/>
            <a:ext cx="3429000" cy="6789313"/>
          </a:xfrm>
          <a:prstGeom prst="rect">
            <a:avLst/>
          </a:prstGeom>
          <a:solidFill>
            <a:srgbClr val="6D7D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AAB7ED8-B818-0F9C-001E-019539FD7EA6}"/>
              </a:ext>
            </a:extLst>
          </p:cNvPr>
          <p:cNvSpPr txBox="1"/>
          <p:nvPr/>
        </p:nvSpPr>
        <p:spPr>
          <a:xfrm>
            <a:off x="165903" y="1841128"/>
            <a:ext cx="6522113" cy="1063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6D7D5B"/>
                </a:solidFill>
              </a:rPr>
              <a:t>Was </a:t>
            </a:r>
            <a:r>
              <a:rPr lang="en-US" sz="1600" b="1" dirty="0" err="1">
                <a:solidFill>
                  <a:srgbClr val="6D7D5B"/>
                </a:solidFill>
              </a:rPr>
              <a:t>ist</a:t>
            </a:r>
            <a:r>
              <a:rPr lang="en-US" sz="1600" b="1" dirty="0">
                <a:solidFill>
                  <a:srgbClr val="6D7D5B"/>
                </a:solidFill>
              </a:rPr>
              <a:t> NIS-2?</a:t>
            </a:r>
          </a:p>
          <a:p>
            <a:endParaRPr lang="en-US" sz="400" b="1" dirty="0">
              <a:solidFill>
                <a:srgbClr val="6D7D5B"/>
              </a:solidFill>
            </a:endParaRP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325" dirty="0">
                <a:solidFill>
                  <a:srgbClr val="6D7D5B"/>
                </a:solidFill>
              </a:rPr>
              <a:t>Richtlinie für ein hohes gemeinsames Cybersicherheitsniveau in der EU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325" dirty="0">
                <a:solidFill>
                  <a:srgbClr val="6D7D5B"/>
                </a:solidFill>
              </a:rPr>
              <a:t>NIS2 ersetzt die NIS (Netz- und Informationssystemsicherheit)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325" dirty="0">
                <a:solidFill>
                  <a:srgbClr val="6D7D5B"/>
                </a:solidFill>
              </a:rPr>
              <a:t>Definiert Mindeststandards für Unternehmen und Organisationen in 18 Sektoren</a:t>
            </a:r>
            <a:endParaRPr lang="en-US" sz="1325" dirty="0">
              <a:solidFill>
                <a:srgbClr val="6D7D5B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C32600F-6188-AFE2-6C6A-4AE2CB675F7B}"/>
              </a:ext>
            </a:extLst>
          </p:cNvPr>
          <p:cNvSpPr txBox="1"/>
          <p:nvPr/>
        </p:nvSpPr>
        <p:spPr>
          <a:xfrm>
            <a:off x="176833" y="3345343"/>
            <a:ext cx="3102987" cy="639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Ab </a:t>
            </a:r>
            <a:r>
              <a:rPr lang="en-US" sz="1600" b="1" dirty="0" err="1">
                <a:solidFill>
                  <a:schemeClr val="bg1"/>
                </a:solidFill>
              </a:rPr>
              <a:t>wann</a:t>
            </a:r>
            <a:r>
              <a:rPr lang="en-US" sz="1600" b="1" dirty="0">
                <a:solidFill>
                  <a:schemeClr val="bg1"/>
                </a:solidFill>
              </a:rPr>
              <a:t> gilt die NIS-2?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2023 auf EU-Ebene in Kraft </a:t>
            </a:r>
            <a:r>
              <a:rPr lang="en-US" sz="1200" dirty="0" err="1">
                <a:solidFill>
                  <a:schemeClr val="bg1"/>
                </a:solidFill>
              </a:rPr>
              <a:t>getreten</a:t>
            </a:r>
            <a:endParaRPr lang="en-US" sz="1200" dirty="0">
              <a:solidFill>
                <a:schemeClr val="bg1"/>
              </a:solidFill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Muss bis 17.10.2024 in </a:t>
            </a:r>
            <a:r>
              <a:rPr lang="en-US" sz="1200" dirty="0" err="1">
                <a:solidFill>
                  <a:schemeClr val="bg1"/>
                </a:solidFill>
              </a:rPr>
              <a:t>nationales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Recht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umgewandelt</a:t>
            </a:r>
            <a:r>
              <a:rPr lang="en-US" sz="1200" dirty="0">
                <a:solidFill>
                  <a:schemeClr val="bg1"/>
                </a:solidFill>
              </a:rPr>
              <a:t> warden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</a:rPr>
              <a:t>Umsetzungsgesetz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liegt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Entwurf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vor</a:t>
            </a:r>
            <a:endParaRPr lang="en-US" sz="1200" dirty="0">
              <a:solidFill>
                <a:schemeClr val="bg1"/>
              </a:solidFill>
            </a:endParaRPr>
          </a:p>
          <a:p>
            <a:pPr marL="285750" indent="-285750" algn="just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algn="just">
              <a:spcAft>
                <a:spcPts val="200"/>
              </a:spcAft>
            </a:pPr>
            <a:r>
              <a:rPr lang="en-US" sz="1600" b="1" dirty="0" err="1">
                <a:solidFill>
                  <a:schemeClr val="bg1"/>
                </a:solidFill>
              </a:rPr>
              <a:t>Wer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ist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betroffen</a:t>
            </a:r>
            <a:r>
              <a:rPr lang="en-US" sz="1600" b="1" dirty="0">
                <a:solidFill>
                  <a:schemeClr val="bg1"/>
                </a:solidFill>
              </a:rPr>
              <a:t>?</a:t>
            </a:r>
          </a:p>
          <a:p>
            <a:pPr algn="just">
              <a:spcAft>
                <a:spcPts val="20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bg1"/>
                </a:solidFill>
              </a:rPr>
              <a:t>Öffentliche und private Einrichtungen in 18 Sektoren mit mehr als 50 Beschäftigten oder über 10 Millionen Euro Jahresumsatz und Jahresbilanz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bg1"/>
                </a:solidFill>
              </a:rPr>
              <a:t>Einige Unternehmen unabhängig von ihrer Größe (z.B. Teile der digitalen Infrastruktur und KRITIS-Unternehmen).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bg1"/>
                </a:solidFill>
              </a:rPr>
              <a:t>Aufteilung in Essential, elf kritische Sektoren, und </a:t>
            </a:r>
            <a:r>
              <a:rPr lang="de-DE" sz="1200" dirty="0" err="1">
                <a:solidFill>
                  <a:schemeClr val="bg1"/>
                </a:solidFill>
              </a:rPr>
              <a:t>Important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Entities</a:t>
            </a:r>
            <a:r>
              <a:rPr lang="de-DE" sz="1200" dirty="0">
                <a:solidFill>
                  <a:schemeClr val="bg1"/>
                </a:solidFill>
              </a:rPr>
              <a:t> , sieben wichtige Sektoren)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bg1"/>
              </a:solidFill>
            </a:endParaRPr>
          </a:p>
          <a:p>
            <a:pPr>
              <a:spcAft>
                <a:spcPts val="200"/>
              </a:spcAft>
            </a:pPr>
            <a:r>
              <a:rPr lang="en-US" sz="1600" b="1" dirty="0">
                <a:solidFill>
                  <a:schemeClr val="bg1"/>
                </a:solidFill>
              </a:rPr>
              <a:t>Was will der </a:t>
            </a:r>
            <a:r>
              <a:rPr lang="en-US" sz="1600" b="1" dirty="0" err="1">
                <a:solidFill>
                  <a:schemeClr val="bg1"/>
                </a:solidFill>
              </a:rPr>
              <a:t>Gesetzgeber</a:t>
            </a:r>
            <a:r>
              <a:rPr lang="en-US" sz="1600" b="1" dirty="0">
                <a:solidFill>
                  <a:schemeClr val="bg1"/>
                </a:solidFill>
              </a:rPr>
              <a:t>?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bg1"/>
              </a:solidFill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bg1"/>
                </a:solidFill>
              </a:rPr>
              <a:t>Die von Betreibern und Einrichtungen umzusetzenden Maßnahmen müssen auf einem gefahrenübergreifenden Ansatz beruhen und "sollen" europäische und internationale Normen berücksichtigen</a:t>
            </a:r>
            <a:r>
              <a:rPr lang="de-DE" sz="1200" dirty="0">
                <a:solidFill>
                  <a:srgbClr val="C4C4C4"/>
                </a:solidFill>
              </a:rPr>
              <a:t>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bg1"/>
                </a:solidFill>
              </a:rPr>
              <a:t>Der Gesetzgeber macht keine Vorschriften zu Lösungen, stellt aber Anforderungen an die Unternehmen.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7E9F30-B142-BC62-EEA4-D2A01D390DB7}"/>
              </a:ext>
            </a:extLst>
          </p:cNvPr>
          <p:cNvSpPr txBox="1"/>
          <p:nvPr/>
        </p:nvSpPr>
        <p:spPr>
          <a:xfrm>
            <a:off x="3567195" y="3019075"/>
            <a:ext cx="3168455" cy="651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6D7D5B"/>
                </a:solidFill>
              </a:rPr>
              <a:t>Maßnahmen</a:t>
            </a:r>
            <a:endParaRPr lang="en-US" sz="1600" b="1" dirty="0">
              <a:solidFill>
                <a:srgbClr val="6D7D5B"/>
              </a:solidFill>
            </a:endParaRPr>
          </a:p>
          <a:p>
            <a:endParaRPr lang="en-US" sz="1000" dirty="0">
              <a:solidFill>
                <a:srgbClr val="6D7D5B"/>
              </a:solidFill>
            </a:endParaRPr>
          </a:p>
          <a:p>
            <a:pPr>
              <a:spcAft>
                <a:spcPts val="200"/>
              </a:spcAft>
            </a:pPr>
            <a:r>
              <a:rPr lang="de-DE" sz="1200" dirty="0">
                <a:solidFill>
                  <a:srgbClr val="6D7D5B"/>
                </a:solidFill>
              </a:rPr>
              <a:t>Die Maßnahmen sollen den Stand der Technik einhalten und müssen mindestens die folgenden Themen umfassen: </a:t>
            </a:r>
          </a:p>
          <a:p>
            <a:pPr>
              <a:spcAft>
                <a:spcPts val="200"/>
              </a:spcAft>
            </a:pPr>
            <a:r>
              <a:rPr lang="de-DE" sz="1000" dirty="0">
                <a:solidFill>
                  <a:srgbClr val="6D7D5B"/>
                </a:solidFill>
              </a:rPr>
              <a:t>(§30 des Referentenentwurfes Mai 2024 des NIS2-Umsetzungsgesetzes)</a:t>
            </a:r>
            <a:endParaRPr lang="en-US" sz="1000" dirty="0">
              <a:solidFill>
                <a:srgbClr val="6D7D5B"/>
              </a:solidFill>
            </a:endParaRPr>
          </a:p>
          <a:p>
            <a:pPr>
              <a:spcAft>
                <a:spcPts val="200"/>
              </a:spcAft>
            </a:pPr>
            <a:endParaRPr lang="de-DE" sz="700" dirty="0">
              <a:solidFill>
                <a:srgbClr val="6D7D5B"/>
              </a:solidFill>
            </a:endParaRPr>
          </a:p>
          <a:p>
            <a:pPr marL="228600" indent="-228600" defTabSz="179388">
              <a:spcAft>
                <a:spcPts val="500"/>
              </a:spcAft>
              <a:buAutoNum type="arabicPeriod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Konzepte in Bezug auf die Risikoanalyse    und Sicherheit in der Informationstechnik</a:t>
            </a:r>
          </a:p>
          <a:p>
            <a:pPr marL="228600" indent="-228600" defTabSz="179388">
              <a:spcAft>
                <a:spcPts val="500"/>
              </a:spcAft>
              <a:buAutoNum type="arabicPeriod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Bewältigung von Sicherheitsvorfällen</a:t>
            </a:r>
          </a:p>
          <a:p>
            <a:pPr marL="228600" indent="-228600">
              <a:spcAft>
                <a:spcPts val="500"/>
              </a:spcAft>
              <a:buAutoNum type="arabicPeriod" startAt="3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Aufrechterhaltung des Betriebs, Backup-Management und Wiederherstellung</a:t>
            </a:r>
          </a:p>
          <a:p>
            <a:pPr marL="228600" indent="-228600">
              <a:spcAft>
                <a:spcPts val="500"/>
              </a:spcAft>
              <a:buAutoNum type="arabicPeriod" startAt="3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Sicherheit der Lieferkette </a:t>
            </a:r>
          </a:p>
          <a:p>
            <a:pPr marL="228600" indent="-228600">
              <a:spcAft>
                <a:spcPts val="500"/>
              </a:spcAft>
              <a:buAutoNum type="arabicPeriod" startAt="5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Sicherheitsmaßnahmen im Einkauf und der Entwicklung</a:t>
            </a:r>
          </a:p>
          <a:p>
            <a:pPr marL="228600" indent="-228600">
              <a:spcAft>
                <a:spcPts val="500"/>
              </a:spcAft>
              <a:buAutoNum type="arabicPeriod" startAt="5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Bewertung der Wirksamkeit von Risiko-managementmaßnahmen</a:t>
            </a:r>
          </a:p>
          <a:p>
            <a:pPr marL="228600" indent="-228600">
              <a:spcAft>
                <a:spcPts val="500"/>
              </a:spcAft>
              <a:buAutoNum type="arabicPeriod" startAt="7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Grundlegende Verfahren im Bereich der Cyberhygiene und Schulungen im Bereich der Sicherheit in der Informationstechnik</a:t>
            </a:r>
          </a:p>
          <a:p>
            <a:pPr marL="228600" indent="-228600">
              <a:spcAft>
                <a:spcPts val="500"/>
              </a:spcAft>
              <a:buAutoNum type="arabicPeriod" startAt="7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Konzepte und Verfahren für den Einsatz von Kryptografie und Verschlüsselung</a:t>
            </a:r>
          </a:p>
          <a:p>
            <a:pPr marL="228600" indent="-228600">
              <a:spcAft>
                <a:spcPts val="500"/>
              </a:spcAft>
              <a:buAutoNum type="arabicPeriod" startAt="7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Sicherheit des Personals, Konzepte für die Zugriffskontrolle und für das Management von Anlagen</a:t>
            </a:r>
          </a:p>
          <a:p>
            <a:pPr marL="228600" indent="-228600">
              <a:spcAft>
                <a:spcPts val="500"/>
              </a:spcAft>
              <a:buAutoNum type="arabicPeriod" startAt="7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Verwendung von Lösungen wie z.B. die Multi-Faktor-Authentifizierung als auch kontinuierlicher Authentifizierung, gesicherte Sprach-, Video- und Text-kommunikation, sowie etwaig gesicherte Notfallkommunikationssysteme</a:t>
            </a:r>
          </a:p>
        </p:txBody>
      </p:sp>
    </p:spTree>
    <p:extLst>
      <p:ext uri="{BB962C8B-B14F-4D97-AF65-F5344CB8AC3E}">
        <p14:creationId xmlns:p14="http://schemas.microsoft.com/office/powerpoint/2010/main" val="76728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44D8AC8D-15A6-91B6-B369-03310666E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" y="733742"/>
            <a:ext cx="6337300" cy="242732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B18134A-17B7-E5C9-5746-BD33958FF3E6}"/>
              </a:ext>
            </a:extLst>
          </p:cNvPr>
          <p:cNvSpPr txBox="1"/>
          <p:nvPr/>
        </p:nvSpPr>
        <p:spPr>
          <a:xfrm>
            <a:off x="184449" y="272647"/>
            <a:ext cx="3188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6D7D5B"/>
                </a:solidFill>
              </a:rPr>
              <a:t>Wer</a:t>
            </a:r>
            <a:r>
              <a:rPr lang="en-US" sz="1600" b="1" dirty="0">
                <a:solidFill>
                  <a:srgbClr val="6D7D5B"/>
                </a:solidFill>
              </a:rPr>
              <a:t> </a:t>
            </a:r>
            <a:r>
              <a:rPr lang="en-US" sz="1600" b="1" dirty="0" err="1">
                <a:solidFill>
                  <a:srgbClr val="6D7D5B"/>
                </a:solidFill>
              </a:rPr>
              <a:t>ist</a:t>
            </a:r>
            <a:r>
              <a:rPr lang="en-US" sz="1600" b="1" dirty="0">
                <a:solidFill>
                  <a:srgbClr val="6D7D5B"/>
                </a:solidFill>
              </a:rPr>
              <a:t> </a:t>
            </a:r>
            <a:r>
              <a:rPr lang="en-US" sz="1600" b="1" dirty="0" err="1">
                <a:solidFill>
                  <a:srgbClr val="6D7D5B"/>
                </a:solidFill>
              </a:rPr>
              <a:t>betroffen</a:t>
            </a:r>
            <a:r>
              <a:rPr lang="en-US" sz="1600" b="1" dirty="0">
                <a:solidFill>
                  <a:srgbClr val="6D7D5B"/>
                </a:solidFill>
              </a:rPr>
              <a:t>?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A62EE51-E60B-E433-0173-2DD9AB5160FD}"/>
              </a:ext>
            </a:extLst>
          </p:cNvPr>
          <p:cNvCxnSpPr/>
          <p:nvPr/>
        </p:nvCxnSpPr>
        <p:spPr>
          <a:xfrm>
            <a:off x="0" y="15904"/>
            <a:ext cx="6858000" cy="0"/>
          </a:xfrm>
          <a:prstGeom prst="line">
            <a:avLst/>
          </a:prstGeom>
          <a:ln w="38100">
            <a:solidFill>
              <a:srgbClr val="6D7D5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Ein Bild, das Text, Schrift, Screenshot, Grafiken enthält.&#10;&#10;Automatisch generierte Beschreibung">
            <a:extLst>
              <a:ext uri="{FF2B5EF4-FFF2-40B4-BE49-F238E27FC236}">
                <a16:creationId xmlns:a16="http://schemas.microsoft.com/office/drawing/2014/main" id="{DC2EBD8E-25E7-5E51-4862-57342A9CE7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123" y="237994"/>
            <a:ext cx="1232452" cy="390687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55A76B51-E6E0-2CCD-C238-93E27E95431A}"/>
              </a:ext>
            </a:extLst>
          </p:cNvPr>
          <p:cNvSpPr txBox="1"/>
          <p:nvPr/>
        </p:nvSpPr>
        <p:spPr>
          <a:xfrm>
            <a:off x="184448" y="3218000"/>
            <a:ext cx="6413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rgbClr val="6D7D5B"/>
                </a:solidFill>
              </a:rPr>
              <a:t>Eine vollständige Liste senden wir Ihnen gerne zu. </a:t>
            </a:r>
          </a:p>
          <a:p>
            <a:pPr algn="ctr"/>
            <a:r>
              <a:rPr lang="de-DE" sz="1400" dirty="0">
                <a:solidFill>
                  <a:srgbClr val="6D7D5B"/>
                </a:solidFill>
              </a:rPr>
              <a:t>Diese beinhaltet auch die NACE-Einstufungen, die der Gesetzgeber anzieht.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C9700ED-8C19-0497-DA04-9FB080723503}"/>
              </a:ext>
            </a:extLst>
          </p:cNvPr>
          <p:cNvSpPr txBox="1"/>
          <p:nvPr/>
        </p:nvSpPr>
        <p:spPr>
          <a:xfrm>
            <a:off x="175864" y="4345086"/>
            <a:ext cx="3188473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6D7D5B"/>
                </a:solidFill>
              </a:rPr>
              <a:t>Verantwortung der Geschäftsführung</a:t>
            </a:r>
          </a:p>
          <a:p>
            <a:endParaRPr lang="de-DE" sz="600" dirty="0">
              <a:solidFill>
                <a:srgbClr val="6D7D5B"/>
              </a:solidFill>
            </a:endParaRPr>
          </a:p>
          <a:p>
            <a:pPr marL="228600" indent="-228600"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Müssen Risikomanagement-Maßnahmen für </a:t>
            </a:r>
            <a:r>
              <a:rPr lang="de-DE" sz="1200" dirty="0" err="1">
                <a:solidFill>
                  <a:srgbClr val="6D7D5B"/>
                </a:solidFill>
              </a:rPr>
              <a:t>Cyber­security</a:t>
            </a:r>
            <a:r>
              <a:rPr lang="de-DE" sz="1200" dirty="0">
                <a:solidFill>
                  <a:srgbClr val="6D7D5B"/>
                </a:solidFill>
              </a:rPr>
              <a:t> „billigen" und die Um-setzung in der Einrichtung überwachen.</a:t>
            </a:r>
          </a:p>
          <a:p>
            <a:pPr marL="228600" indent="-228600"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Werden diese Pflichten verletzt, ergibt sich aus allgemeinen Grundsätzen eine Binnenhaftung der Geschäftsleitung.</a:t>
            </a:r>
          </a:p>
          <a:p>
            <a:pPr marL="228600" indent="-228600"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Geschäftsleiter müssen regelmäßig an Schulungen teilnehmen, um reichlich Kenntnisse und Fähigkeiten in der  Be-wertung von Risiken und Maßnahmen sicherzustellen.</a:t>
            </a:r>
          </a:p>
          <a:p>
            <a:pPr marL="228600" indent="-228600"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endParaRPr lang="de-DE" sz="200" dirty="0">
              <a:solidFill>
                <a:srgbClr val="6D7D5B"/>
              </a:solidFill>
            </a:endParaRPr>
          </a:p>
          <a:p>
            <a:r>
              <a:rPr lang="de-DE" sz="1400" b="1" dirty="0">
                <a:solidFill>
                  <a:srgbClr val="6D7D5B"/>
                </a:solidFill>
              </a:rPr>
              <a:t>Sanktionen und Bußgelder</a:t>
            </a:r>
          </a:p>
          <a:p>
            <a:endParaRPr lang="de-DE" sz="600" b="1" dirty="0">
              <a:solidFill>
                <a:srgbClr val="6D7D5B"/>
              </a:solidFill>
            </a:endParaRPr>
          </a:p>
          <a:p>
            <a:pPr marL="228600" indent="-228600">
              <a:spcAft>
                <a:spcPts val="5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rgbClr val="6D7D5B"/>
                </a:solidFill>
              </a:rPr>
              <a:t>Das NIS2-Umsetzungsgesetz definiert Bußgelder, die teilweise massiv erhöht wurden. Je nach Tatbestand liegen diese zwischen 100.000 und 10. Millionen Euro.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2C821B4-88C1-33E7-D6FC-8D87EDBB22F3}"/>
              </a:ext>
            </a:extLst>
          </p:cNvPr>
          <p:cNvSpPr txBox="1"/>
          <p:nvPr/>
        </p:nvSpPr>
        <p:spPr>
          <a:xfrm>
            <a:off x="188741" y="3824127"/>
            <a:ext cx="3975653" cy="27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6D7D5B"/>
                </a:solidFill>
              </a:rPr>
              <a:t>Was </a:t>
            </a:r>
            <a:r>
              <a:rPr lang="en-US" sz="1600" b="1" dirty="0" err="1">
                <a:solidFill>
                  <a:srgbClr val="6D7D5B"/>
                </a:solidFill>
              </a:rPr>
              <a:t>steht</a:t>
            </a:r>
            <a:r>
              <a:rPr lang="en-US" sz="1600" b="1" dirty="0">
                <a:solidFill>
                  <a:srgbClr val="6D7D5B"/>
                </a:solidFill>
              </a:rPr>
              <a:t> </a:t>
            </a:r>
            <a:r>
              <a:rPr lang="en-US" sz="1600" b="1" dirty="0" err="1">
                <a:solidFill>
                  <a:srgbClr val="6D7D5B"/>
                </a:solidFill>
              </a:rPr>
              <a:t>sonst</a:t>
            </a:r>
            <a:r>
              <a:rPr lang="en-US" sz="1600" b="1" dirty="0">
                <a:solidFill>
                  <a:srgbClr val="6D7D5B"/>
                </a:solidFill>
              </a:rPr>
              <a:t> </a:t>
            </a:r>
            <a:r>
              <a:rPr lang="en-US" sz="1600" b="1" dirty="0" err="1">
                <a:solidFill>
                  <a:srgbClr val="6D7D5B"/>
                </a:solidFill>
              </a:rPr>
              <a:t>noch</a:t>
            </a:r>
            <a:r>
              <a:rPr lang="en-US" sz="1600" b="1" dirty="0">
                <a:solidFill>
                  <a:srgbClr val="6D7D5B"/>
                </a:solidFill>
              </a:rPr>
              <a:t> </a:t>
            </a:r>
            <a:r>
              <a:rPr lang="en-US" sz="1600" b="1" dirty="0" err="1">
                <a:solidFill>
                  <a:srgbClr val="6D7D5B"/>
                </a:solidFill>
              </a:rPr>
              <a:t>im</a:t>
            </a:r>
            <a:r>
              <a:rPr lang="en-US" sz="1600" b="1" dirty="0">
                <a:solidFill>
                  <a:srgbClr val="6D7D5B"/>
                </a:solidFill>
              </a:rPr>
              <a:t> </a:t>
            </a:r>
            <a:r>
              <a:rPr lang="en-US" sz="1600" b="1" dirty="0" err="1">
                <a:solidFill>
                  <a:srgbClr val="6D7D5B"/>
                </a:solidFill>
              </a:rPr>
              <a:t>Gesetz</a:t>
            </a:r>
            <a:r>
              <a:rPr lang="en-US" sz="1600" b="1" dirty="0">
                <a:solidFill>
                  <a:srgbClr val="6D7D5B"/>
                </a:solidFill>
              </a:rPr>
              <a:t>?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D8B70C7-FA74-2764-AE35-592CB296AAAF}"/>
              </a:ext>
            </a:extLst>
          </p:cNvPr>
          <p:cNvSpPr/>
          <p:nvPr/>
        </p:nvSpPr>
        <p:spPr>
          <a:xfrm>
            <a:off x="3429000" y="4231939"/>
            <a:ext cx="3429000" cy="3237806"/>
          </a:xfrm>
          <a:prstGeom prst="rect">
            <a:avLst/>
          </a:prstGeom>
          <a:solidFill>
            <a:srgbClr val="6D7D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9AC1DC6-7EA2-3659-43B2-D7BB7A64D809}"/>
              </a:ext>
            </a:extLst>
          </p:cNvPr>
          <p:cNvSpPr txBox="1"/>
          <p:nvPr/>
        </p:nvSpPr>
        <p:spPr>
          <a:xfrm>
            <a:off x="3609891" y="4337677"/>
            <a:ext cx="2987759" cy="2944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400" dirty="0">
                <a:solidFill>
                  <a:schemeClr val="bg1"/>
                </a:solidFill>
              </a:rPr>
              <a:t>Meldepflichten</a:t>
            </a:r>
          </a:p>
          <a:p>
            <a:pPr algn="just"/>
            <a:endParaRPr lang="de-DE" sz="600" dirty="0">
              <a:solidFill>
                <a:srgbClr val="6D7D5B"/>
              </a:solidFill>
            </a:endParaRPr>
          </a:p>
          <a:p>
            <a:pPr marL="228600" indent="-2286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chemeClr val="bg1"/>
                </a:solidFill>
              </a:rPr>
              <a:t>Besonders wichtige Einrichtungen und Organisationen müssen dem BSI Sicherheitsvorfälle in sehr kurzen Fristen melden.</a:t>
            </a:r>
          </a:p>
          <a:p>
            <a:pPr marL="228600" indent="-2286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chemeClr val="bg1"/>
                </a:solidFill>
              </a:rPr>
              <a:t>Erstmeldung innerhalb von 24 Stunden</a:t>
            </a:r>
          </a:p>
          <a:p>
            <a:pPr marL="228600" indent="-2286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chemeClr val="bg1"/>
                </a:solidFill>
              </a:rPr>
              <a:t>Folgemeldung nach 72 Stunden</a:t>
            </a:r>
          </a:p>
          <a:p>
            <a:pPr marL="228600" indent="-2286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chemeClr val="bg1"/>
                </a:solidFill>
              </a:rPr>
              <a:t>Meldungen an den Kunden und die Öffentlichkeit</a:t>
            </a:r>
          </a:p>
          <a:p>
            <a:pPr marL="228600" indent="-2286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>
                <a:solidFill>
                  <a:schemeClr val="bg1"/>
                </a:solidFill>
              </a:rPr>
              <a:t>Bei erheblichen Sicherheitsvorfällen kann das BSI die Einrichtungen anweisen, ihre Kunden zu informieren.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E9B5770C-3730-D0F0-5E4D-7700B6F23010}"/>
              </a:ext>
            </a:extLst>
          </p:cNvPr>
          <p:cNvSpPr/>
          <p:nvPr/>
        </p:nvSpPr>
        <p:spPr>
          <a:xfrm>
            <a:off x="0" y="8171723"/>
            <a:ext cx="6858000" cy="1734276"/>
          </a:xfrm>
          <a:prstGeom prst="rect">
            <a:avLst/>
          </a:prstGeom>
          <a:solidFill>
            <a:srgbClr val="9FA9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feld 20">
            <a:hlinkClick r:id="rId5"/>
            <a:extLst>
              <a:ext uri="{FF2B5EF4-FFF2-40B4-BE49-F238E27FC236}">
                <a16:creationId xmlns:a16="http://schemas.microsoft.com/office/drawing/2014/main" id="{3FD7BF9C-9FC9-44E5-DC57-CDB24DAC2631}"/>
              </a:ext>
            </a:extLst>
          </p:cNvPr>
          <p:cNvSpPr txBox="1"/>
          <p:nvPr/>
        </p:nvSpPr>
        <p:spPr>
          <a:xfrm>
            <a:off x="184448" y="8228300"/>
            <a:ext cx="264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Mehr Information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uns</a:t>
            </a:r>
            <a:r>
              <a:rPr lang="en-US" dirty="0"/>
              <a:t> und </a:t>
            </a:r>
            <a:r>
              <a:rPr lang="en-US" dirty="0" err="1"/>
              <a:t>unseren</a:t>
            </a:r>
            <a:r>
              <a:rPr lang="en-US" dirty="0"/>
              <a:t> </a:t>
            </a:r>
            <a:r>
              <a:rPr lang="en-US" dirty="0" err="1"/>
              <a:t>Leistungen</a:t>
            </a:r>
            <a:endParaRPr lang="en-US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F41A754-FBCF-C540-F027-14AC5660CD71}"/>
              </a:ext>
            </a:extLst>
          </p:cNvPr>
          <p:cNvSpPr txBox="1"/>
          <p:nvPr/>
        </p:nvSpPr>
        <p:spPr>
          <a:xfrm>
            <a:off x="4061138" y="8384578"/>
            <a:ext cx="2536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E-Mail: hallo@theUnified.de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Tel. +49 6021 327 38 0</a:t>
            </a:r>
          </a:p>
          <a:p>
            <a:r>
              <a:rPr lang="en-US" sz="14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www.TheUnified.de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Videos </a:t>
            </a:r>
            <a:r>
              <a:rPr lang="en-US" sz="1400" dirty="0" err="1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zu</a:t>
            </a:r>
            <a:r>
              <a:rPr lang="en-US" sz="1400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NIS2 und </a:t>
            </a:r>
            <a:r>
              <a:rPr lang="en-US" sz="1400" dirty="0" err="1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mehr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24" name="Grafik 23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5D73AA32-58AE-DA8A-0047-D59396E5BE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995">
            <a:off x="2706284" y="8449859"/>
            <a:ext cx="651563" cy="651563"/>
          </a:xfrm>
          <a:prstGeom prst="rect">
            <a:avLst/>
          </a:prstGeom>
        </p:spPr>
      </p:pic>
      <p:pic>
        <p:nvPicPr>
          <p:cNvPr id="2" name="Grafik 1" descr="Ein Bild, das Text, Schrift, Screenshot, Logo enthält.&#10;&#10;Automatisch generierte Beschreibung">
            <a:extLst>
              <a:ext uri="{FF2B5EF4-FFF2-40B4-BE49-F238E27FC236}">
                <a16:creationId xmlns:a16="http://schemas.microsoft.com/office/drawing/2014/main" id="{16748322-39F8-C65C-C396-8BC2524181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32" y="9116497"/>
            <a:ext cx="1031308" cy="645998"/>
          </a:xfrm>
          <a:prstGeom prst="rect">
            <a:avLst/>
          </a:prstGeom>
        </p:spPr>
      </p:pic>
      <p:pic>
        <p:nvPicPr>
          <p:cNvPr id="3" name="Grafik 2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B6DE9CCD-7B46-1CF0-C957-A2CDC86E01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812" y="9116164"/>
            <a:ext cx="1722282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2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C34B56BEB30745A08B7C8DAACAE756" ma:contentTypeVersion="14" ma:contentTypeDescription="Ein neues Dokument erstellen." ma:contentTypeScope="" ma:versionID="59e0983247c2d5ed1c4a6eb97a0331af">
  <xsd:schema xmlns:xsd="http://www.w3.org/2001/XMLSchema" xmlns:xs="http://www.w3.org/2001/XMLSchema" xmlns:p="http://schemas.microsoft.com/office/2006/metadata/properties" xmlns:ns3="642534a6-b71a-49c6-9e1d-761d38e188ca" xmlns:ns4="12e0a644-f229-4856-a773-8aba596f32c3" targetNamespace="http://schemas.microsoft.com/office/2006/metadata/properties" ma:root="true" ma:fieldsID="7e38d0c0c4bd3192681bfc9609abb66e" ns3:_="" ns4:_="">
    <xsd:import namespace="642534a6-b71a-49c6-9e1d-761d38e188ca"/>
    <xsd:import namespace="12e0a644-f229-4856-a773-8aba596f32c3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534a6-b71a-49c6-9e1d-761d38e188ca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e0a644-f229-4856-a773-8aba596f32c3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42534a6-b71a-49c6-9e1d-761d38e188ca" xsi:nil="true"/>
  </documentManagement>
</p:properties>
</file>

<file path=customXml/itemProps1.xml><?xml version="1.0" encoding="utf-8"?>
<ds:datastoreItem xmlns:ds="http://schemas.openxmlformats.org/officeDocument/2006/customXml" ds:itemID="{7B97834B-AE3C-4E1F-8841-9C51D0880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534a6-b71a-49c6-9e1d-761d38e188ca"/>
    <ds:schemaRef ds:uri="12e0a644-f229-4856-a773-8aba596f32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E5042F-7B39-4D04-9D17-7B7F4A500A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CBDF84-92C7-4EB0-BCC6-8685F51768A2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2e0a644-f229-4856-a773-8aba596f32c3"/>
    <ds:schemaRef ds:uri="642534a6-b71a-49c6-9e1d-761d38e188c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485</Words>
  <Application>Microsoft Office PowerPoint</Application>
  <PresentationFormat>A4-Papier (210 x 297 mm)</PresentationFormat>
  <Paragraphs>66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Kress</dc:creator>
  <cp:lastModifiedBy>Thomas Kress</cp:lastModifiedBy>
  <cp:revision>6</cp:revision>
  <dcterms:created xsi:type="dcterms:W3CDTF">2024-06-07T15:50:10Z</dcterms:created>
  <dcterms:modified xsi:type="dcterms:W3CDTF">2024-07-17T08:34:32Z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0x010100BDC34B56BEB30745A08B7C8DAACAE756</vt:lpwstr>
  </property>
</Properties>
</file>